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06/05/1442</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06/05/1442</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06/05/1442</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06/05/1442</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06/05/1442</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06/05/1442</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06/05/1442</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06/05/1442</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pPr/>
              <a:t>06/05/1442</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06/05/1442</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06/05/1442</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pPr/>
              <a:t>06/05/1442</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b="1" dirty="0" smtClean="0"/>
              <a:t>المنطق الرياضي </a:t>
            </a:r>
            <a:r>
              <a:rPr lang="en-US" dirty="0" smtClean="0"/>
              <a:t/>
            </a:r>
            <a:br>
              <a:rPr lang="en-US" dirty="0" smtClean="0"/>
            </a:br>
            <a:r>
              <a:rPr lang="ar-IQ" dirty="0" smtClean="0"/>
              <a:t>المقدمة 1</a:t>
            </a:r>
            <a:endParaRPr lang="ar-IQ" dirty="0"/>
          </a:p>
        </p:txBody>
      </p:sp>
      <p:sp>
        <p:nvSpPr>
          <p:cNvPr id="3" name="عنوان فرعي 2"/>
          <p:cNvSpPr>
            <a:spLocks noGrp="1"/>
          </p:cNvSpPr>
          <p:nvPr>
            <p:ph type="subTitle" idx="1"/>
          </p:nvPr>
        </p:nvSpPr>
        <p:spPr/>
        <p:txBody>
          <a:bodyPr>
            <a:normAutofit/>
          </a:bodyPr>
          <a:lstStyle/>
          <a:p>
            <a:endParaRPr lang="ar-IQ" dirty="0" smtClean="0"/>
          </a:p>
          <a:p>
            <a:r>
              <a:rPr lang="ar-IQ" dirty="0" smtClean="0"/>
              <a:t>المحاضرة الاولى</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t>المنطق الرياضي </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fontScale="92500" lnSpcReduction="10000"/>
          </a:bodyPr>
          <a:lstStyle/>
          <a:p>
            <a:r>
              <a:rPr lang="ar-IQ" b="1" dirty="0" smtClean="0"/>
              <a:t>المنطق الرياضي </a:t>
            </a:r>
            <a:r>
              <a:rPr lang="ar-IQ" b="1" dirty="0" err="1" smtClean="0"/>
              <a:t>أو </a:t>
            </a:r>
            <a:r>
              <a:rPr lang="ar-IQ" b="1" dirty="0" smtClean="0"/>
              <a:t>(الرمزي) هو نظام رمزي للمنطق الاستدلالي يقوم بتوظيف الرموز المجردة لمظاهر عديدة في اللغة الطبيعية، </a:t>
            </a:r>
            <a:r>
              <a:rPr lang="ar-IQ" b="1" dirty="0" err="1" smtClean="0"/>
              <a:t>بأعتماده</a:t>
            </a:r>
            <a:r>
              <a:rPr lang="ar-IQ" b="1" dirty="0" smtClean="0"/>
              <a:t> المفاهيم والتقنيات الموجودة في الرياضيات فعلى وجه الخصوص تعُد دراسة نظرية المجموعات التي تعدّ أحد اقسام المنطق الرياضي وأساساً في الرياضيات ومدخلاً مهماً </a:t>
            </a:r>
            <a:r>
              <a:rPr lang="ar-IQ" b="1" dirty="0" err="1" smtClean="0"/>
              <a:t>فيه،</a:t>
            </a:r>
            <a:r>
              <a:rPr lang="ar-IQ" b="1" dirty="0" smtClean="0"/>
              <a:t> </a:t>
            </a:r>
          </a:p>
          <a:p>
            <a:r>
              <a:rPr lang="ar-IQ" b="1" dirty="0" smtClean="0"/>
              <a:t>وتؤرخ بعض الكتب للمنطق الرياضي من جورج بول ودي </a:t>
            </a:r>
            <a:r>
              <a:rPr lang="ar-IQ" b="1" dirty="0" err="1" smtClean="0"/>
              <a:t>مورغان</a:t>
            </a:r>
            <a:r>
              <a:rPr lang="ar-IQ" b="1" dirty="0" smtClean="0"/>
              <a:t> في منصف القرن التاسع عشر وتطور بشكل </a:t>
            </a:r>
            <a:r>
              <a:rPr lang="ar-IQ" b="1" dirty="0" err="1" smtClean="0"/>
              <a:t>كبير </a:t>
            </a:r>
            <a:r>
              <a:rPr lang="ar-IQ" b="1" dirty="0" smtClean="0"/>
              <a:t>,وقد كان منذ تأسيسه مرتبطاً بالرياضيات، والتي يعدّ هذا المنطق مدخلاً لها، فضلاً عن أن هناك تشابهاً في الصيغ </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t/>
            </a:r>
            <a:br>
              <a:rPr lang="ar-IQ" b="1" dirty="0" smtClean="0"/>
            </a:br>
            <a:r>
              <a:rPr lang="ar-IQ" b="1" dirty="0" smtClean="0"/>
              <a:t>المنطق الرياضي </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fontScale="85000" lnSpcReduction="10000"/>
          </a:bodyPr>
          <a:lstStyle/>
          <a:p>
            <a:r>
              <a:rPr lang="ar-IQ" b="1" dirty="0" smtClean="0"/>
              <a:t>المنطقية ومثيلاتها بين المنطق الرياضي وعلم </a:t>
            </a:r>
            <a:r>
              <a:rPr lang="ar-IQ" b="1" dirty="0" err="1" smtClean="0"/>
              <a:t>الرياضيات </a:t>
            </a:r>
            <a:r>
              <a:rPr lang="ar-IQ" b="1" dirty="0" smtClean="0"/>
              <a:t>، ذلك أن المناطقه صرحوا أن الرياضيات ليست سوى جزءاً من المنطق، على </a:t>
            </a:r>
            <a:r>
              <a:rPr lang="ar-IQ" b="1" dirty="0" err="1" smtClean="0"/>
              <a:t>إعتبار</a:t>
            </a:r>
            <a:r>
              <a:rPr lang="ar-IQ" b="1" dirty="0" smtClean="0"/>
              <a:t> إن المنطق يتعامل مع الموضوعات، بخلاف الرياضيات التي تتعامل مع الكم </a:t>
            </a:r>
            <a:r>
              <a:rPr lang="ar-IQ" b="1" dirty="0" err="1" smtClean="0"/>
              <a:t>والارقام.</a:t>
            </a:r>
            <a:r>
              <a:rPr lang="ar-IQ" b="1" dirty="0" smtClean="0"/>
              <a:t> ويطلق على المنطق الرياضي تسميات عدة منها: </a:t>
            </a:r>
            <a:r>
              <a:rPr lang="ar-IQ" b="1" dirty="0" err="1" smtClean="0"/>
              <a:t>اللوجستيك</a:t>
            </a:r>
            <a:r>
              <a:rPr lang="ar-IQ" b="1" dirty="0" smtClean="0"/>
              <a:t> </a:t>
            </a:r>
            <a:r>
              <a:rPr lang="ar-IQ" b="1" dirty="0" err="1" smtClean="0"/>
              <a:t>(</a:t>
            </a:r>
            <a:r>
              <a:rPr lang="en-US" b="1" dirty="0" smtClean="0"/>
              <a:t>logistic</a:t>
            </a:r>
            <a:r>
              <a:rPr lang="ar-IQ" b="1" dirty="0" smtClean="0"/>
              <a:t>) وجبر </a:t>
            </a:r>
            <a:r>
              <a:rPr lang="ar-IQ" b="1" dirty="0" err="1" smtClean="0"/>
              <a:t>المنطق (</a:t>
            </a:r>
            <a:r>
              <a:rPr lang="en-US" b="1" dirty="0" smtClean="0"/>
              <a:t>Algebraic logic</a:t>
            </a:r>
            <a:r>
              <a:rPr lang="ar-IQ" b="1" dirty="0" smtClean="0"/>
              <a:t> ) والمنطق </a:t>
            </a:r>
            <a:r>
              <a:rPr lang="ar-IQ" b="1" dirty="0" err="1" smtClean="0"/>
              <a:t>الرمزي (</a:t>
            </a:r>
            <a:r>
              <a:rPr lang="en-US" b="1" dirty="0" smtClean="0"/>
              <a:t>symbolic logic</a:t>
            </a:r>
            <a:r>
              <a:rPr lang="ar-IQ" b="1" dirty="0" smtClean="0"/>
              <a:t> ) أو المنطق </a:t>
            </a:r>
            <a:r>
              <a:rPr lang="ar-IQ" b="1" dirty="0" err="1" smtClean="0"/>
              <a:t>الشكلي (</a:t>
            </a:r>
            <a:r>
              <a:rPr lang="en-US" b="1" dirty="0" smtClean="0"/>
              <a:t>formal logic</a:t>
            </a:r>
            <a:r>
              <a:rPr lang="ar-IQ" b="1" dirty="0" smtClean="0"/>
              <a:t>)، وإن أحدث تسمية له هي المنطق </a:t>
            </a:r>
            <a:r>
              <a:rPr lang="ar-IQ" b="1" dirty="0" err="1" smtClean="0"/>
              <a:t>الرياضي (</a:t>
            </a:r>
            <a:r>
              <a:rPr lang="en-US" b="1" dirty="0" smtClean="0"/>
              <a:t>Mathematical logic</a:t>
            </a:r>
            <a:r>
              <a:rPr lang="ar-IQ" b="1" dirty="0" err="1" smtClean="0"/>
              <a:t>)،</a:t>
            </a:r>
            <a:r>
              <a:rPr lang="ar-IQ" b="1" dirty="0" smtClean="0"/>
              <a:t> </a:t>
            </a:r>
          </a:p>
          <a:p>
            <a:r>
              <a:rPr lang="ar-IQ" b="1" dirty="0" smtClean="0"/>
              <a:t>الذي هو مجموعة من النظريات المنطقية التي وضعت في القرن التاسع عشر بمساعدة المفهوم الصناعي والمنهج الاستدلالي الصارم.</a:t>
            </a:r>
            <a:endParaRPr lang="en-US" dirty="0" smtClean="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t>المنطق الرياضي </a:t>
            </a:r>
            <a:br>
              <a:rPr lang="ar-IQ" b="1" dirty="0" smtClean="0"/>
            </a:br>
            <a:endParaRPr lang="ar-IQ" dirty="0"/>
          </a:p>
        </p:txBody>
      </p:sp>
      <p:sp>
        <p:nvSpPr>
          <p:cNvPr id="3" name="عنصر نائب للمحتوى 2"/>
          <p:cNvSpPr>
            <a:spLocks noGrp="1"/>
          </p:cNvSpPr>
          <p:nvPr>
            <p:ph idx="1"/>
          </p:nvPr>
        </p:nvSpPr>
        <p:spPr/>
        <p:txBody>
          <a:bodyPr>
            <a:normAutofit fontScale="92500" lnSpcReduction="10000"/>
          </a:bodyPr>
          <a:lstStyle/>
          <a:p>
            <a:r>
              <a:rPr lang="ar-IQ" b="1" dirty="0" smtClean="0"/>
              <a:t>ويعدُّ الفيلسوف </a:t>
            </a:r>
            <a:r>
              <a:rPr lang="ar-IQ" b="1" dirty="0" err="1" smtClean="0"/>
              <a:t>لايبنتز</a:t>
            </a:r>
            <a:r>
              <a:rPr lang="ar-IQ" b="1" dirty="0" smtClean="0"/>
              <a:t> (ت 1716) أول من وضع هذا النظام، بعدهِّ مؤسس المنطق الرياضي بحق، </a:t>
            </a:r>
            <a:r>
              <a:rPr lang="ar-IQ" b="1" dirty="0" err="1" smtClean="0"/>
              <a:t>وقداقتفى</a:t>
            </a:r>
            <a:r>
              <a:rPr lang="ar-IQ" b="1" dirty="0" smtClean="0"/>
              <a:t> اثره فيما بعد كلٍ من جورج بول </a:t>
            </a:r>
            <a:r>
              <a:rPr lang="ar-IQ" b="1" dirty="0" smtClean="0"/>
              <a:t>ودي </a:t>
            </a:r>
            <a:r>
              <a:rPr lang="ar-IQ" b="1" dirty="0" err="1" smtClean="0"/>
              <a:t>مورغان</a:t>
            </a:r>
            <a:r>
              <a:rPr lang="ar-IQ" b="1" dirty="0" smtClean="0"/>
              <a:t> </a:t>
            </a:r>
            <a:r>
              <a:rPr lang="ar-IQ" b="1" dirty="0" smtClean="0"/>
              <a:t>ونجد </a:t>
            </a:r>
            <a:r>
              <a:rPr lang="ar-IQ" b="1" dirty="0" smtClean="0"/>
              <a:t>عند الفيلسوف </a:t>
            </a:r>
            <a:r>
              <a:rPr lang="ar-IQ" b="1" dirty="0" err="1" smtClean="0"/>
              <a:t>برتراند</a:t>
            </a:r>
            <a:r>
              <a:rPr lang="ar-IQ" b="1" dirty="0" smtClean="0"/>
              <a:t> رسل توصيفاً للمنطق الرياضي في كتابه الشهير أصول الرياضيات، إذ يصفه: بأنه دراسة لمختلف الانواع العامة للاستنباط، وقد اطلقت كلمة رمزي</a:t>
            </a:r>
            <a:r>
              <a:rPr lang="ar-IQ" b="1" dirty="0" err="1" smtClean="0"/>
              <a:t>(</a:t>
            </a:r>
            <a:r>
              <a:rPr lang="en-US" b="1" dirty="0" smtClean="0"/>
              <a:t>symbolic</a:t>
            </a:r>
            <a:r>
              <a:rPr lang="ar-IQ" b="1" dirty="0" smtClean="0"/>
              <a:t>)على هذه الدراسة لخاصية عرضية، لأن استخدام الرموز الرياضية في هذه الدراسة وفي غيرها هو مجرد أمر مناسب من الناحية النظرية، </a:t>
            </a:r>
            <a:r>
              <a:rPr lang="ar-IQ" b="1" dirty="0" err="1" smtClean="0"/>
              <a:t>لاتمليه</a:t>
            </a:r>
            <a:r>
              <a:rPr lang="ar-IQ" b="1" dirty="0" smtClean="0"/>
              <a:t> طبيعة الاشياء، والقياس المنطقي بجميع اشكاله يتصل بالمنطق الرياضي.</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t>المنطق الرياضي </a:t>
            </a:r>
            <a:br>
              <a:rPr lang="ar-IQ" b="1" dirty="0" smtClean="0"/>
            </a:br>
            <a:endParaRPr lang="ar-IQ" dirty="0"/>
          </a:p>
        </p:txBody>
      </p:sp>
      <p:sp>
        <p:nvSpPr>
          <p:cNvPr id="3" name="عنصر نائب للمحتوى 2"/>
          <p:cNvSpPr>
            <a:spLocks noGrp="1"/>
          </p:cNvSpPr>
          <p:nvPr>
            <p:ph idx="1"/>
          </p:nvPr>
        </p:nvSpPr>
        <p:spPr/>
        <p:txBody>
          <a:bodyPr>
            <a:normAutofit fontScale="92500" lnSpcReduction="20000"/>
          </a:bodyPr>
          <a:lstStyle/>
          <a:p>
            <a:r>
              <a:rPr lang="ar-IQ" b="1" dirty="0" smtClean="0"/>
              <a:t>ويتفق رسل مع </a:t>
            </a:r>
            <a:r>
              <a:rPr lang="ar-IQ" b="1" dirty="0" err="1" smtClean="0"/>
              <a:t>بوخنسكي</a:t>
            </a:r>
            <a:r>
              <a:rPr lang="ar-IQ" b="1" dirty="0" smtClean="0"/>
              <a:t> </a:t>
            </a:r>
            <a:r>
              <a:rPr lang="ar-IQ" b="1" dirty="0" smtClean="0"/>
              <a:t>وياسين خليل  في </a:t>
            </a:r>
            <a:r>
              <a:rPr lang="ar-IQ" b="1" dirty="0" smtClean="0"/>
              <a:t>أن  الفيلسوف </a:t>
            </a:r>
            <a:r>
              <a:rPr lang="ar-IQ" b="1" dirty="0" err="1" smtClean="0"/>
              <a:t>لايبنتز</a:t>
            </a:r>
            <a:r>
              <a:rPr lang="ar-IQ" b="1" dirty="0" smtClean="0"/>
              <a:t> هو المؤسس الاول له، لكن رسل يرى في ان هذا العلم لم تظهر له منفعة للفلسفة او لفروع الرياضيات الاخرى </a:t>
            </a:r>
            <a:r>
              <a:rPr lang="ar-IQ" b="1" dirty="0" err="1" smtClean="0"/>
              <a:t>الا</a:t>
            </a:r>
            <a:r>
              <a:rPr lang="ar-IQ" b="1" dirty="0" smtClean="0"/>
              <a:t> على يد الرياضي المشهور </a:t>
            </a:r>
            <a:r>
              <a:rPr lang="ar-IQ" b="1" dirty="0" err="1" smtClean="0"/>
              <a:t>بيانو (</a:t>
            </a:r>
            <a:r>
              <a:rPr lang="en-US" b="1" dirty="0" err="1" smtClean="0"/>
              <a:t>G.peano</a:t>
            </a:r>
            <a:r>
              <a:rPr lang="ar-IQ" b="1" dirty="0" smtClean="0"/>
              <a:t>)، بسبب إنشائه على مناهج حديثة، لهذا تطور </a:t>
            </a:r>
            <a:r>
              <a:rPr lang="ar-IQ" b="1" dirty="0" err="1" smtClean="0"/>
              <a:t>واصبح</a:t>
            </a:r>
            <a:r>
              <a:rPr lang="ar-IQ" b="1" dirty="0" smtClean="0"/>
              <a:t> ضروريا لفهم الرياضيات عموما وللفلسفة وحتى فروع الرياضيات الاخرى.</a:t>
            </a:r>
            <a:endParaRPr lang="en-US" dirty="0" smtClean="0"/>
          </a:p>
          <a:p>
            <a:r>
              <a:rPr lang="ar-IQ" b="1" dirty="0" smtClean="0"/>
              <a:t>أما الفيلسوف </a:t>
            </a:r>
            <a:r>
              <a:rPr lang="ar-IQ" b="1" dirty="0" err="1" smtClean="0"/>
              <a:t>كارناب</a:t>
            </a:r>
            <a:r>
              <a:rPr lang="ar-IQ" b="1" dirty="0" smtClean="0"/>
              <a:t> فيحدد المنطق الرياضي </a:t>
            </a:r>
            <a:r>
              <a:rPr lang="ar-IQ" b="1" dirty="0" err="1" smtClean="0"/>
              <a:t>أو </a:t>
            </a:r>
            <a:r>
              <a:rPr lang="ar-IQ" b="1" dirty="0" smtClean="0"/>
              <a:t>(الرمزي أو </a:t>
            </a:r>
            <a:r>
              <a:rPr lang="ar-IQ" b="1" dirty="0" err="1" smtClean="0"/>
              <a:t>اللوجستيك</a:t>
            </a:r>
            <a:r>
              <a:rPr lang="ar-IQ" b="1" dirty="0" smtClean="0"/>
              <a:t>)، أنه الصورة الحديثة والمتطورة للمنطق عبر المائة سنة الماضية، وهو على شكل نظام </a:t>
            </a:r>
            <a:r>
              <a:rPr lang="ar-IQ" b="1" dirty="0" err="1" smtClean="0"/>
              <a:t>وليس </a:t>
            </a:r>
            <a:r>
              <a:rPr lang="ar-IQ" b="1" dirty="0" smtClean="0"/>
              <a:t>(نظرية)، وهذا النظام ذو </a:t>
            </a:r>
            <a:r>
              <a:rPr lang="ar-IQ" b="1" dirty="0" err="1" smtClean="0"/>
              <a:t>لغة </a:t>
            </a:r>
            <a:r>
              <a:rPr lang="ar-IQ" b="1" dirty="0" smtClean="0"/>
              <a:t>(توكيد حول الموضوعات</a:t>
            </a:r>
            <a:r>
              <a:rPr lang="ar-IQ" b="1" dirty="0" err="1" smtClean="0"/>
              <a:t>) (</a:t>
            </a:r>
            <a:r>
              <a:rPr lang="en-US" b="1" dirty="0" smtClean="0"/>
              <a:t>assertions of objects</a:t>
            </a:r>
            <a:r>
              <a:rPr lang="ar-IQ" b="1" dirty="0" err="1" smtClean="0"/>
              <a:t>)،</a:t>
            </a:r>
            <a:r>
              <a:rPr lang="ar-IQ" b="1" dirty="0" smtClean="0"/>
              <a:t> </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المنطق الرياضي</a:t>
            </a:r>
            <a:endParaRPr lang="ar-IQ" dirty="0"/>
          </a:p>
        </p:txBody>
      </p:sp>
      <p:sp>
        <p:nvSpPr>
          <p:cNvPr id="3" name="عنصر نائب للمحتوى 2"/>
          <p:cNvSpPr>
            <a:spLocks noGrp="1"/>
          </p:cNvSpPr>
          <p:nvPr>
            <p:ph idx="1"/>
          </p:nvPr>
        </p:nvSpPr>
        <p:spPr/>
        <p:txBody>
          <a:bodyPr/>
          <a:lstStyle/>
          <a:p>
            <a:r>
              <a:rPr lang="ar-IQ" b="1" dirty="0" smtClean="0"/>
              <a:t>ولغته تحتوي على الاشارات والعلاقات والقوانين، وهذه اللغة تستطيع تحويل وترجمة الجمل لأيةِ </a:t>
            </a:r>
            <a:r>
              <a:rPr lang="ar-IQ" b="1" smtClean="0"/>
              <a:t>نظرية </a:t>
            </a:r>
            <a:r>
              <a:rPr lang="ar-IQ" b="1" smtClean="0"/>
              <a:t>معطاة،</a:t>
            </a:r>
            <a:r>
              <a:rPr lang="ar-IQ" b="1" smtClean="0"/>
              <a:t>وحول </a:t>
            </a:r>
            <a:r>
              <a:rPr lang="ar-IQ" b="1" dirty="0" smtClean="0"/>
              <a:t>اي موضوع كان </a:t>
            </a:r>
            <a:r>
              <a:rPr lang="ar-IQ" b="1" dirty="0" err="1" smtClean="0"/>
              <a:t>بأستثناء</a:t>
            </a:r>
            <a:r>
              <a:rPr lang="ar-IQ" b="1" dirty="0" smtClean="0"/>
              <a:t> التي تحمل تخيلات حتمية، ولكي نصل الى نقاوة في الفهم من الضروري أن تستعمل لغة المنطق الرمزي لغةً أساسيةً للتعبير عن محتوى النظام الذي يعتمد على الاكتشافات المادية للعلوم، فالنظام البنائي ليس سوى ترجمة لتلك الاكتشافات التي تبقى عرضة للتغير</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TotalTime>
  <Words>454</Words>
  <Application>Microsoft Office PowerPoint</Application>
  <PresentationFormat>عرض على الشاشة (3:4)‏</PresentationFormat>
  <Paragraphs>16</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انقلاب</vt:lpstr>
      <vt:lpstr>المنطق الرياضي  المقدمة 1</vt:lpstr>
      <vt:lpstr>المنطق الرياضي  </vt:lpstr>
      <vt:lpstr> المنطق الرياضي  </vt:lpstr>
      <vt:lpstr>المنطق الرياضي  </vt:lpstr>
      <vt:lpstr>المنطق الرياضي  </vt:lpstr>
      <vt:lpstr>المنطق الرياضي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المنطق الرياضي ,تعريفه </dc:title>
  <dc:creator>علي</dc:creator>
  <cp:lastModifiedBy>علي</cp:lastModifiedBy>
  <cp:revision>5</cp:revision>
  <dcterms:created xsi:type="dcterms:W3CDTF">2020-12-19T22:01:40Z</dcterms:created>
  <dcterms:modified xsi:type="dcterms:W3CDTF">2020-12-20T11:48:33Z</dcterms:modified>
</cp:coreProperties>
</file>